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8" r:id="rId3"/>
    <p:sldId id="271" r:id="rId4"/>
    <p:sldId id="272" r:id="rId5"/>
    <p:sldId id="273" r:id="rId6"/>
    <p:sldId id="274" r:id="rId7"/>
    <p:sldId id="275" r:id="rId8"/>
    <p:sldId id="276" r:id="rId9"/>
    <p:sldId id="277" r:id="rId1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8" autoAdjust="0"/>
    <p:restoredTop sz="96366" autoAdjust="0"/>
  </p:normalViewPr>
  <p:slideViewPr>
    <p:cSldViewPr snapToGrid="0">
      <p:cViewPr>
        <p:scale>
          <a:sx n="89" d="100"/>
          <a:sy n="89" d="100"/>
        </p:scale>
        <p:origin x="480" y="540"/>
      </p:cViewPr>
      <p:guideLst/>
    </p:cSldViewPr>
  </p:slid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B1271A-82DB-4BCD-87FB-252FDDFF32A1}" type="datetime1">
              <a:rPr lang="it-IT" smtClean="0"/>
              <a:t>28/05/2024</a:t>
            </a:fld>
            <a:endParaRPr lang="it-IT"/>
          </a:p>
        </p:txBody>
      </p:sp>
      <p:sp>
        <p:nvSpPr>
          <p:cNvPr id="4" name="Segnaposto piè di pagina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it-IT" smtClean="0"/>
              <a:t>‹N›</a:t>
            </a:fld>
            <a:endParaRPr lang="it-IT"/>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BC77C-0E3E-4594-AE96-87A3F7D4115B}" type="datetime1">
              <a:rPr lang="it-IT" smtClean="0"/>
              <a:pPr/>
              <a:t>28/05/2024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it-IT" noProof="0" smtClean="0"/>
              <a:t>‹N›</a:t>
            </a:fld>
            <a:endParaRPr lang="it-IT"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BC849E9A-41F7-4779-A581-48A7C374A227}" type="slidenum">
              <a:rPr lang="it-IT" smtClean="0"/>
              <a:t>1</a:t>
            </a:fld>
            <a:endParaRPr lang="it-IT"/>
          </a:p>
        </p:txBody>
      </p:sp>
    </p:spTree>
    <p:extLst>
      <p:ext uri="{BB962C8B-B14F-4D97-AF65-F5344CB8AC3E}">
        <p14:creationId xmlns:p14="http://schemas.microsoft.com/office/powerpoint/2010/main" val="254857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2</a:t>
            </a:fld>
            <a:endParaRPr lang="it-IT"/>
          </a:p>
        </p:txBody>
      </p:sp>
    </p:spTree>
    <p:extLst>
      <p:ext uri="{BB962C8B-B14F-4D97-AF65-F5344CB8AC3E}">
        <p14:creationId xmlns:p14="http://schemas.microsoft.com/office/powerpoint/2010/main" val="419210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3</a:t>
            </a:fld>
            <a:endParaRPr lang="it-IT"/>
          </a:p>
        </p:txBody>
      </p:sp>
    </p:spTree>
    <p:extLst>
      <p:ext uri="{BB962C8B-B14F-4D97-AF65-F5344CB8AC3E}">
        <p14:creationId xmlns:p14="http://schemas.microsoft.com/office/powerpoint/2010/main" val="418633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4</a:t>
            </a:fld>
            <a:endParaRPr lang="it-IT"/>
          </a:p>
        </p:txBody>
      </p:sp>
    </p:spTree>
    <p:extLst>
      <p:ext uri="{BB962C8B-B14F-4D97-AF65-F5344CB8AC3E}">
        <p14:creationId xmlns:p14="http://schemas.microsoft.com/office/powerpoint/2010/main" val="414295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5</a:t>
            </a:fld>
            <a:endParaRPr lang="it-IT"/>
          </a:p>
        </p:txBody>
      </p:sp>
    </p:spTree>
    <p:extLst>
      <p:ext uri="{BB962C8B-B14F-4D97-AF65-F5344CB8AC3E}">
        <p14:creationId xmlns:p14="http://schemas.microsoft.com/office/powerpoint/2010/main" val="76679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6</a:t>
            </a:fld>
            <a:endParaRPr lang="it-IT"/>
          </a:p>
        </p:txBody>
      </p:sp>
    </p:spTree>
    <p:extLst>
      <p:ext uri="{BB962C8B-B14F-4D97-AF65-F5344CB8AC3E}">
        <p14:creationId xmlns:p14="http://schemas.microsoft.com/office/powerpoint/2010/main" val="15257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7</a:t>
            </a:fld>
            <a:endParaRPr lang="it-IT"/>
          </a:p>
        </p:txBody>
      </p:sp>
    </p:spTree>
    <p:extLst>
      <p:ext uri="{BB962C8B-B14F-4D97-AF65-F5344CB8AC3E}">
        <p14:creationId xmlns:p14="http://schemas.microsoft.com/office/powerpoint/2010/main" val="371447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8</a:t>
            </a:fld>
            <a:endParaRPr lang="it-IT"/>
          </a:p>
        </p:txBody>
      </p:sp>
    </p:spTree>
    <p:extLst>
      <p:ext uri="{BB962C8B-B14F-4D97-AF65-F5344CB8AC3E}">
        <p14:creationId xmlns:p14="http://schemas.microsoft.com/office/powerpoint/2010/main" val="364934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C849E9A-41F7-4779-A581-48A7C374A227}" type="slidenum">
              <a:rPr lang="it-IT" smtClean="0"/>
              <a:t>9</a:t>
            </a:fld>
            <a:endParaRPr lang="it-IT"/>
          </a:p>
        </p:txBody>
      </p:sp>
    </p:spTree>
    <p:extLst>
      <p:ext uri="{BB962C8B-B14F-4D97-AF65-F5344CB8AC3E}">
        <p14:creationId xmlns:p14="http://schemas.microsoft.com/office/powerpoint/2010/main" val="424993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4" name="Segnaposto data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7102B3BD-3C8A-4B2C-845F-4F971AD9C2B3}" type="datetime1">
              <a:rPr lang="it-IT" noProof="0" smtClean="0"/>
              <a:t>28/05/2024</a:t>
            </a:fld>
            <a:endParaRPr lang="it-IT" noProof="0"/>
          </a:p>
        </p:txBody>
      </p:sp>
      <p:sp>
        <p:nvSpPr>
          <p:cNvPr id="5" name="Segnaposto piè di pagina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A47D73-EDDA-49A6-BA12-1CA980DA9BC0}"/>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testo verticale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C64FD461-0D3B-461E-82DD-ED8877032C47}" type="datetime1">
              <a:rPr lang="it-IT" noProof="0" smtClean="0"/>
              <a:t>28/05/2024</a:t>
            </a:fld>
            <a:endParaRPr lang="it-IT" noProof="0"/>
          </a:p>
        </p:txBody>
      </p:sp>
      <p:sp>
        <p:nvSpPr>
          <p:cNvPr id="5" name="Segnaposto piè di pagina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rtlCol="0"/>
          <a:lstStyle/>
          <a:p>
            <a:pPr rtl="0"/>
            <a:r>
              <a:rPr lang="it-IT" noProof="0"/>
              <a:t>Fare clic per modificare lo stile del titolo dello schema</a:t>
            </a:r>
          </a:p>
        </p:txBody>
      </p:sp>
      <p:sp>
        <p:nvSpPr>
          <p:cNvPr id="3" name="Segnaposto testo verticale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3C08C05B-046C-4E20-8DBC-B2DACFF0DADE}" type="datetime1">
              <a:rPr lang="it-IT" noProof="0" smtClean="0"/>
              <a:t>28/05/2024</a:t>
            </a:fld>
            <a:endParaRPr lang="it-IT" noProof="0"/>
          </a:p>
        </p:txBody>
      </p:sp>
      <p:sp>
        <p:nvSpPr>
          <p:cNvPr id="5" name="Segnaposto piè di pagina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6334F3-0709-471B-A734-C4B404F55B8E}"/>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AF795016-AF78-4708-9C5F-21110C197B03}"/>
              </a:ext>
            </a:extLst>
          </p:cNvPr>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ACDF4758-50EA-43C3-B8F0-89AB0BB252A9}" type="datetime1">
              <a:rPr lang="it-IT" noProof="0" smtClean="0"/>
              <a:t>28/05/2024</a:t>
            </a:fld>
            <a:endParaRPr lang="it-IT" noProof="0"/>
          </a:p>
        </p:txBody>
      </p:sp>
      <p:sp>
        <p:nvSpPr>
          <p:cNvPr id="5" name="Segnaposto piè di pagina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rtlCol="0" anchor="b"/>
          <a:lstStyle>
            <a:lvl1pPr>
              <a:defRPr sz="60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4" name="Segnaposto data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ED8AE538-6B84-45B4-A51A-E55268FA8A47}" type="datetime1">
              <a:rPr lang="it-IT" noProof="0" smtClean="0"/>
              <a:t>28/05/2024</a:t>
            </a:fld>
            <a:endParaRPr lang="it-IT" noProof="0"/>
          </a:p>
        </p:txBody>
      </p:sp>
      <p:sp>
        <p:nvSpPr>
          <p:cNvPr id="5" name="Segnaposto piè di pagina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CAA11-CC97-44E5-AE4D-808FD741A066}"/>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EC064A7B-D8C0-4EDD-96CE-D89A3A7BCE35}" type="datetime1">
              <a:rPr lang="it-IT" noProof="0" smtClean="0"/>
              <a:t>28/05/2024</a:t>
            </a:fld>
            <a:endParaRPr lang="it-IT" noProof="0"/>
          </a:p>
        </p:txBody>
      </p:sp>
      <p:sp>
        <p:nvSpPr>
          <p:cNvPr id="6" name="Segnaposto piè di pagina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rtlCol="0"/>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B7FC079F-2931-4DDD-BBDF-277F29116523}" type="datetime1">
              <a:rPr lang="it-IT" noProof="0" smtClean="0"/>
              <a:t>28/05/2024</a:t>
            </a:fld>
            <a:endParaRPr lang="it-IT" noProof="0"/>
          </a:p>
        </p:txBody>
      </p:sp>
      <p:sp>
        <p:nvSpPr>
          <p:cNvPr id="8" name="Segnaposto piè di pagina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it-IT" noProof="0"/>
          </a:p>
        </p:txBody>
      </p:sp>
      <p:sp>
        <p:nvSpPr>
          <p:cNvPr id="9" name="Segnaposto numero diapositiva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9F68FC-5755-447A-8D7F-9ADED3E994A3}"/>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9AB52CCE-365E-4780-B2D2-2302FED68E69}" type="datetime1">
              <a:rPr lang="it-IT" noProof="0" smtClean="0"/>
              <a:t>28/05/2024</a:t>
            </a:fld>
            <a:endParaRPr lang="it-IT" noProof="0"/>
          </a:p>
        </p:txBody>
      </p:sp>
      <p:sp>
        <p:nvSpPr>
          <p:cNvPr id="4" name="Segnaposto piè di pagina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it-IT" noProof="0"/>
          </a:p>
        </p:txBody>
      </p:sp>
      <p:sp>
        <p:nvSpPr>
          <p:cNvPr id="5" name="Segnaposto numero diapositiva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D15AD268-2B07-4115-BAC8-3E578EC41C5C}" type="datetime1">
              <a:rPr lang="it-IT" noProof="0" smtClean="0"/>
              <a:t>28/05/2024</a:t>
            </a:fld>
            <a:endParaRPr lang="it-IT" noProof="0"/>
          </a:p>
        </p:txBody>
      </p:sp>
      <p:sp>
        <p:nvSpPr>
          <p:cNvPr id="3" name="Segnaposto piè di pagina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it-IT" noProof="0"/>
          </a:p>
        </p:txBody>
      </p:sp>
      <p:sp>
        <p:nvSpPr>
          <p:cNvPr id="4" name="Segnaposto numero diapositiva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D013BB56-E332-43EC-94FE-CC96DC15296E}" type="datetime1">
              <a:rPr lang="it-IT" noProof="0" smtClean="0"/>
              <a:t>28/05/2024</a:t>
            </a:fld>
            <a:endParaRPr lang="it-IT" noProof="0"/>
          </a:p>
        </p:txBody>
      </p:sp>
      <p:sp>
        <p:nvSpPr>
          <p:cNvPr id="6" name="Segnaposto piè di pagina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3" name="Segnaposto immagine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4" name="Segnaposto testo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39C166C6-1424-4618-8067-166657D70353}" type="datetime1">
              <a:rPr lang="it-IT" noProof="0" smtClean="0"/>
              <a:t>28/05/2024</a:t>
            </a:fld>
            <a:endParaRPr lang="it-IT" noProof="0"/>
          </a:p>
        </p:txBody>
      </p:sp>
      <p:sp>
        <p:nvSpPr>
          <p:cNvPr id="6" name="Segnaposto piè di pagina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C04F2BD-8BC7-4699-85F8-8BAAF54526D4}" type="datetime1">
              <a:rPr lang="it-IT" noProof="0" smtClean="0"/>
              <a:t>28/05/2024</a:t>
            </a:fld>
            <a:endParaRPr lang="it-IT" noProof="0" dirty="0"/>
          </a:p>
        </p:txBody>
      </p:sp>
      <p:sp>
        <p:nvSpPr>
          <p:cNvPr id="5" name="Segnaposto piè di pagina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it-IT" noProof="0"/>
          </a:p>
        </p:txBody>
      </p:sp>
      <p:sp>
        <p:nvSpPr>
          <p:cNvPr id="6" name="Segnaposto numero diapositiva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AF1B4E-90EC-4A51-B6E5-B702C054ECB0}" type="slidenum">
              <a:rPr lang="it-IT" noProof="0" smtClean="0"/>
              <a:t>‹N›</a:t>
            </a:fld>
            <a:endParaRPr lang="it-IT"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1AC0E-7195-4ACF-AA0A-5E2923A987F7}"/>
              </a:ext>
            </a:extLst>
          </p:cNvPr>
          <p:cNvSpPr>
            <a:spLocks noGrp="1"/>
          </p:cNvSpPr>
          <p:nvPr>
            <p:ph type="ctrTitle"/>
          </p:nvPr>
        </p:nvSpPr>
        <p:spPr>
          <a:xfrm>
            <a:off x="3861676" y="4491160"/>
            <a:ext cx="7982493" cy="2454157"/>
          </a:xfrm>
        </p:spPr>
        <p:txBody>
          <a:bodyPr rtlCol="0" anchor="t">
            <a:normAutofit/>
          </a:bodyPr>
          <a:lstStyle/>
          <a:p>
            <a:pPr algn="l" rtl="0"/>
            <a:r>
              <a:rPr lang="it-IT" sz="4400" dirty="0">
                <a:latin typeface="+mn-lt"/>
                <a:cs typeface="Segoe UI" panose="020B0502040204020203" pitchFamily="34" charset="0"/>
              </a:rPr>
              <a:t>AGGIORNAMENTO GRADUATORIE TERZA FASCIA PERSONALE ATA </a:t>
            </a:r>
            <a:br>
              <a:rPr lang="it-IT" sz="4400" dirty="0">
                <a:latin typeface="+mn-lt"/>
                <a:cs typeface="Segoe UI" panose="020B0502040204020203" pitchFamily="34" charset="0"/>
              </a:rPr>
            </a:br>
            <a:r>
              <a:rPr lang="it-IT" sz="4400" dirty="0">
                <a:latin typeface="+mn-lt"/>
                <a:cs typeface="Segoe UI" panose="020B0502040204020203" pitchFamily="34" charset="0"/>
              </a:rPr>
              <a:t>TRIENNIO 2024/2027</a:t>
            </a:r>
          </a:p>
        </p:txBody>
      </p:sp>
      <p:sp>
        <p:nvSpPr>
          <p:cNvPr id="29" name="Figura a mano libera: Forma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1" name="Figura a mano libera: Forma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3" name="Figura a mano libera: Forma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5" name="Figura a mano libera: Forma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9" name="Elemento grafico 8" descr="Libro aperto">
            <a:extLst>
              <a:ext uri="{FF2B5EF4-FFF2-40B4-BE49-F238E27FC236}">
                <a16:creationId xmlns:a16="http://schemas.microsoft.com/office/drawing/2014/main" id="{93E427C7-0218-4592-82DA-2431E4BF8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250" y="164573"/>
            <a:ext cx="1636279" cy="1636279"/>
          </a:xfrm>
          <a:prstGeom prst="rect">
            <a:avLst/>
          </a:prstGeom>
        </p:spPr>
      </p:pic>
      <p:sp>
        <p:nvSpPr>
          <p:cNvPr id="37" name="Ovale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9" name="Ovale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5" name="Elemento grafico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302" y="1293093"/>
            <a:ext cx="1827742" cy="1827742"/>
          </a:xfrm>
          <a:prstGeom prst="rect">
            <a:avLst/>
          </a:prstGeom>
        </p:spPr>
      </p:pic>
      <p:pic>
        <p:nvPicPr>
          <p:cNvPr id="7" name="Elemento grafico 6" descr="Lavagna">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924" y="3621724"/>
            <a:ext cx="2594886" cy="2594886"/>
          </a:xfrm>
          <a:prstGeom prst="rect">
            <a:avLst/>
          </a:prstGeom>
        </p:spPr>
      </p:pic>
      <p:sp>
        <p:nvSpPr>
          <p:cNvPr id="41" name="Figura a mano libera: Forma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43" name="Figura a mano libera: Forma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11" name="Elemento grafico 10" descr="Libri sullo scaffale">
            <a:extLst>
              <a:ext uri="{FF2B5EF4-FFF2-40B4-BE49-F238E27FC236}">
                <a16:creationId xmlns:a16="http://schemas.microsoft.com/office/drawing/2014/main" id="{18A239E6-97C0-4A74-8E7A-C9FD39A8C9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78223" y="1139761"/>
            <a:ext cx="2134405" cy="2134405"/>
          </a:xfrm>
          <a:prstGeom prst="rect">
            <a:avLst/>
          </a:prstGeom>
        </p:spPr>
      </p:pic>
      <p:pic>
        <p:nvPicPr>
          <p:cNvPr id="10" name="Immagine 9">
            <a:extLst>
              <a:ext uri="{FF2B5EF4-FFF2-40B4-BE49-F238E27FC236}">
                <a16:creationId xmlns:a16="http://schemas.microsoft.com/office/drawing/2014/main" id="{55F27095-3799-F5A1-CDAF-C4FF400AF8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79869" y="164573"/>
            <a:ext cx="1768538" cy="116221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 di testo 6">
            <a:extLst>
              <a:ext uri="{FF2B5EF4-FFF2-40B4-BE49-F238E27FC236}">
                <a16:creationId xmlns:a16="http://schemas.microsoft.com/office/drawing/2014/main" id="{E5564556-59F0-4D0A-A6CD-ADF8F4D7428B}"/>
              </a:ext>
            </a:extLst>
          </p:cNvPr>
          <p:cNvSpPr txBox="1"/>
          <p:nvPr/>
        </p:nvSpPr>
        <p:spPr>
          <a:xfrm>
            <a:off x="523538" y="1818042"/>
            <a:ext cx="11144923" cy="4154471"/>
          </a:xfrm>
          <a:prstGeom prst="rect">
            <a:avLst/>
          </a:prstGeom>
          <a:noFill/>
        </p:spPr>
        <p:txBody>
          <a:bodyPr wrap="square" rtlCol="0">
            <a:spAutoFit/>
          </a:bodyPr>
          <a:lstStyle/>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In base al Decreto N. 89 del 21 Maggio 2024 le domande di inserimento, di conferma , di aggiornamento e di depennamento per cambio provincia, </a:t>
            </a:r>
            <a:r>
              <a:rPr lang="it-IT" sz="1800" b="1" dirty="0">
                <a:effectLst/>
                <a:ea typeface="Calibri" panose="020F0502020204030204" pitchFamily="34" charset="0"/>
                <a:cs typeface="Times New Roman" panose="02020603050405020304" pitchFamily="18" charset="0"/>
              </a:rPr>
              <a:t>potranno essere presentate dal 28 Maggio al 28 Giugno 2024.</a:t>
            </a:r>
            <a:endParaRPr lang="it-IT"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Le domande potranno essere presentate unicamente in modalità telematica tramite l’applicazione POLIS, previo possesso delle credenziali SPID,  al servizio specifico “ISTANZE ON LINE". </a:t>
            </a: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Le istanze presentate con modalità diverse non saranno prese in considerazione. </a:t>
            </a:r>
          </a:p>
          <a:p>
            <a:pPr algn="just">
              <a:lnSpc>
                <a:spcPct val="115000"/>
              </a:lnSpc>
              <a:spcAft>
                <a:spcPts val="1000"/>
              </a:spcAft>
            </a:pPr>
            <a:r>
              <a:rPr lang="it-IT" sz="1800" b="1" dirty="0">
                <a:effectLst/>
                <a:ea typeface="Calibri" panose="020F0502020204030204" pitchFamily="34" charset="0"/>
                <a:cs typeface="Times New Roman" panose="02020603050405020304" pitchFamily="18" charset="0"/>
              </a:rPr>
              <a:t>La domanda è unica per tutti i profili professionali richiesti e può essere presentata per una sola provincia</a:t>
            </a:r>
            <a:endParaRPr lang="it-IT"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La domanda è indirizzata all’istituzione scolastica capofila scelta dall’aspirante per la valutazione dell’istanza. Non possono essere individuate come scuola capofila quelle delle province di Bolzano, Trento e della Regione Valle d’Aosta.</a:t>
            </a:r>
          </a:p>
          <a:p>
            <a:pPr algn="just"/>
            <a:r>
              <a:rPr lang="it-IT" sz="1800" dirty="0">
                <a:effectLst/>
                <a:ea typeface="Calibri" panose="020F0502020204030204" pitchFamily="34" charset="0"/>
                <a:cs typeface="Times New Roman" panose="02020603050405020304" pitchFamily="18" charset="0"/>
              </a:rPr>
              <a:t>Per produrre domanda è necessario essere in possesso dei seguenti requisiti specifici di accesso (art. 2 decreto 89/2024) </a:t>
            </a:r>
            <a:endParaRPr lang="it-IT" dirty="0">
              <a:cs typeface="Segoe UI" panose="020B0502040204020203" pitchFamily="34" charset="0"/>
            </a:endParaRPr>
          </a:p>
        </p:txBody>
      </p:sp>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23" y="16137"/>
            <a:ext cx="2314089" cy="1301675"/>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976" y="0"/>
            <a:ext cx="1784324" cy="1172584"/>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802922" y="6336254"/>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1534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5130" y="16137"/>
            <a:ext cx="1384126" cy="778571"/>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416" y="0"/>
            <a:ext cx="1393552" cy="915785"/>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895544" y="6442630"/>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3</a:t>
            </a:r>
          </a:p>
        </p:txBody>
      </p:sp>
      <p:graphicFrame>
        <p:nvGraphicFramePr>
          <p:cNvPr id="2" name="Tabella 1">
            <a:extLst>
              <a:ext uri="{FF2B5EF4-FFF2-40B4-BE49-F238E27FC236}">
                <a16:creationId xmlns:a16="http://schemas.microsoft.com/office/drawing/2014/main" id="{5156F68B-50B2-1E3B-1978-510ACE60D4D1}"/>
              </a:ext>
            </a:extLst>
          </p:cNvPr>
          <p:cNvGraphicFramePr>
            <a:graphicFrameLocks noGrp="1"/>
          </p:cNvGraphicFramePr>
          <p:nvPr>
            <p:extLst>
              <p:ext uri="{D42A27DB-BD31-4B8C-83A1-F6EECF244321}">
                <p14:modId xmlns:p14="http://schemas.microsoft.com/office/powerpoint/2010/main" val="2644962580"/>
              </p:ext>
            </p:extLst>
          </p:nvPr>
        </p:nvGraphicFramePr>
        <p:xfrm>
          <a:off x="329206" y="902323"/>
          <a:ext cx="11240762" cy="5503236"/>
        </p:xfrm>
        <a:graphic>
          <a:graphicData uri="http://schemas.openxmlformats.org/drawingml/2006/table">
            <a:tbl>
              <a:tblPr firstRow="1" bandRow="1">
                <a:tableStyleId>{7DF18680-E054-41AD-8BC1-D1AEF772440D}</a:tableStyleId>
              </a:tblPr>
              <a:tblGrid>
                <a:gridCol w="1789356">
                  <a:extLst>
                    <a:ext uri="{9D8B030D-6E8A-4147-A177-3AD203B41FA5}">
                      <a16:colId xmlns:a16="http://schemas.microsoft.com/office/drawing/2014/main" val="783356882"/>
                    </a:ext>
                  </a:extLst>
                </a:gridCol>
                <a:gridCol w="9451406">
                  <a:extLst>
                    <a:ext uri="{9D8B030D-6E8A-4147-A177-3AD203B41FA5}">
                      <a16:colId xmlns:a16="http://schemas.microsoft.com/office/drawing/2014/main" val="170082782"/>
                    </a:ext>
                  </a:extLst>
                </a:gridCol>
              </a:tblGrid>
              <a:tr h="352116">
                <a:tc>
                  <a:txBody>
                    <a:bodyPr/>
                    <a:lstStyle/>
                    <a:p>
                      <a:pPr algn="ctr">
                        <a:lnSpc>
                          <a:spcPct val="115000"/>
                        </a:lnSpc>
                        <a:spcAft>
                          <a:spcPts val="1000"/>
                        </a:spcAft>
                      </a:pPr>
                      <a:r>
                        <a:rPr lang="it-IT" sz="1600" b="1" dirty="0">
                          <a:effectLst/>
                          <a:latin typeface="+mn-lt"/>
                          <a:ea typeface="Calibri" panose="020F0502020204030204" pitchFamily="34" charset="0"/>
                          <a:cs typeface="Times New Roman" panose="02020603050405020304" pitchFamily="18" charset="0"/>
                        </a:rPr>
                        <a:t>PROFILO</a:t>
                      </a:r>
                      <a:endParaRPr lang="it-IT"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b="1" dirty="0">
                          <a:effectLst/>
                          <a:latin typeface="+mn-lt"/>
                          <a:ea typeface="Calibri" panose="020F0502020204030204" pitchFamily="34" charset="0"/>
                          <a:cs typeface="Times New Roman" panose="02020603050405020304" pitchFamily="18" charset="0"/>
                        </a:rPr>
                        <a:t>TITOLO DI STUDIO RICHIESTO</a:t>
                      </a:r>
                      <a:endParaRPr lang="it-IT"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5322947"/>
                  </a:ext>
                </a:extLst>
              </a:tr>
              <a:tr h="561726">
                <a:tc>
                  <a:txBody>
                    <a:bodyPr/>
                    <a:lstStyle/>
                    <a:p>
                      <a:pPr algn="just"/>
                      <a:r>
                        <a:rPr lang="it-IT" sz="1600" kern="1200" dirty="0">
                          <a:solidFill>
                            <a:schemeClr val="dk1"/>
                          </a:solidFill>
                          <a:effectLst/>
                          <a:latin typeface="+mn-lt"/>
                          <a:ea typeface="+mn-ea"/>
                          <a:cs typeface="+mn-cs"/>
                        </a:rPr>
                        <a:t>Collaboratore Scolastico</a:t>
                      </a:r>
                      <a:endParaRPr lang="it-IT" sz="1600" dirty="0">
                        <a:latin typeface="+mn-lt"/>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latin typeface="+mn-lt"/>
                          <a:ea typeface="+mn-ea"/>
                          <a:cs typeface="+mn-cs"/>
                        </a:rPr>
                        <a:t>Diploma di qualifica triennale rilasciato da un istituto professionale </a:t>
                      </a:r>
                      <a:r>
                        <a:rPr lang="it-IT" sz="1600" b="1" kern="1200" dirty="0">
                          <a:solidFill>
                            <a:schemeClr val="dk1"/>
                          </a:solidFill>
                          <a:effectLst/>
                          <a:latin typeface="+mn-lt"/>
                          <a:ea typeface="+mn-ea"/>
                          <a:cs typeface="+mn-cs"/>
                        </a:rPr>
                        <a:t>o</a:t>
                      </a:r>
                      <a:r>
                        <a:rPr lang="it-IT" sz="1600" kern="1200" dirty="0">
                          <a:solidFill>
                            <a:schemeClr val="dk1"/>
                          </a:solidFill>
                          <a:effectLst/>
                          <a:latin typeface="+mn-lt"/>
                          <a:ea typeface="+mn-ea"/>
                          <a:cs typeface="+mn-cs"/>
                        </a:rPr>
                        <a:t>  “ Certificato di competenze “ relativo al primo triennio del percorso di studi di cui al d. lgs. N. 61 del 2017 – con promozione alla classe IV – da cui emerga il raggiungimento delle abilità, conoscenze e competenze minime necessarie per il superamento del predetto periodo di istruzione ; Diploma di Maestro d’Arte, Diploma di scuola magistrale per l’infanzia, qualsiasi Diploma di Maturità, attestati e/o diplomi di qualifica professionale, entrambi di durata triennale, rilasciati o riconosciuti dalle Regioni</a:t>
                      </a:r>
                    </a:p>
                  </a:txBody>
                  <a:tcPr anchor="ctr"/>
                </a:tc>
                <a:extLst>
                  <a:ext uri="{0D108BD9-81ED-4DB2-BD59-A6C34878D82A}">
                    <a16:rowId xmlns:a16="http://schemas.microsoft.com/office/drawing/2014/main" val="567348797"/>
                  </a:ext>
                </a:extLst>
              </a:tr>
              <a:tr h="561726">
                <a:tc>
                  <a:txBody>
                    <a:bodyPr/>
                    <a:lstStyle/>
                    <a:p>
                      <a:pPr>
                        <a:lnSpc>
                          <a:spcPct val="115000"/>
                        </a:lnSpc>
                        <a:spcAft>
                          <a:spcPts val="1000"/>
                        </a:spcAft>
                      </a:pPr>
                      <a:r>
                        <a:rPr lang="it-IT" sz="1600" dirty="0">
                          <a:effectLst/>
                          <a:latin typeface="+mn-lt"/>
                          <a:ea typeface="Calibri" panose="020F0502020204030204" pitchFamily="34" charset="0"/>
                          <a:cs typeface="Times New Roman" panose="02020603050405020304" pitchFamily="18" charset="0"/>
                        </a:rPr>
                        <a:t>Operatore    Scolastico</a:t>
                      </a:r>
                    </a:p>
                  </a:txBody>
                  <a:tcPr marL="68580" marR="68580" marT="0" marB="0" anchor="ctr"/>
                </a:tc>
                <a:tc>
                  <a:txBody>
                    <a:bodyPr/>
                    <a:lstStyle/>
                    <a:p>
                      <a:pPr algn="just"/>
                      <a:r>
                        <a:rPr lang="it-IT" sz="1600" kern="1200" dirty="0">
                          <a:solidFill>
                            <a:schemeClr val="dk1"/>
                          </a:solidFill>
                          <a:effectLst/>
                          <a:latin typeface="+mn-lt"/>
                          <a:ea typeface="+mn-ea"/>
                          <a:cs typeface="+mn-cs"/>
                        </a:rPr>
                        <a:t>Attestato di qualifica professionale di Operatore dei Servizi sociali  </a:t>
                      </a:r>
                      <a:r>
                        <a:rPr lang="it-IT" sz="1600" b="1" kern="1200" dirty="0">
                          <a:solidFill>
                            <a:schemeClr val="dk1"/>
                          </a:solidFill>
                          <a:effectLst/>
                          <a:latin typeface="+mn-lt"/>
                          <a:ea typeface="+mn-ea"/>
                          <a:cs typeface="+mn-cs"/>
                        </a:rPr>
                        <a:t>e Certificazione Internazionale di alfabetizzazione digitale.</a:t>
                      </a:r>
                      <a:endParaRPr lang="it-IT" sz="1600" kern="1200" dirty="0">
                        <a:solidFill>
                          <a:schemeClr val="dk1"/>
                        </a:solidFill>
                        <a:effectLst/>
                        <a:latin typeface="+mn-lt"/>
                        <a:ea typeface="+mn-ea"/>
                        <a:cs typeface="+mn-cs"/>
                      </a:endParaRPr>
                    </a:p>
                    <a:p>
                      <a:r>
                        <a:rPr lang="it-IT" sz="1600" b="1" kern="1200" dirty="0">
                          <a:solidFill>
                            <a:schemeClr val="dk1"/>
                          </a:solidFill>
                          <a:effectLst/>
                          <a:latin typeface="+mn-lt"/>
                          <a:ea typeface="+mn-ea"/>
                          <a:cs typeface="+mn-cs"/>
                        </a:rPr>
                        <a:t>In alternativa</a:t>
                      </a:r>
                      <a:r>
                        <a:rPr lang="it-IT" sz="1600" kern="1200" dirty="0">
                          <a:solidFill>
                            <a:schemeClr val="dk1"/>
                          </a:solidFill>
                          <a:effectLst/>
                          <a:latin typeface="+mn-lt"/>
                          <a:ea typeface="+mn-ea"/>
                          <a:cs typeface="+mn-cs"/>
                        </a:rPr>
                        <a:t>:</a:t>
                      </a:r>
                    </a:p>
                    <a:p>
                      <a:pPr algn="just"/>
                      <a:r>
                        <a:rPr lang="it-IT" sz="1600" kern="1200" dirty="0">
                          <a:solidFill>
                            <a:schemeClr val="dk1"/>
                          </a:solidFill>
                          <a:effectLst/>
                          <a:latin typeface="+mn-lt"/>
                          <a:ea typeface="+mn-ea"/>
                          <a:cs typeface="+mn-cs"/>
                        </a:rPr>
                        <a:t>Diploma di qualifica triennale rilasciato da un Istituto professionale </a:t>
                      </a:r>
                      <a:r>
                        <a:rPr lang="it-IT" sz="1600" b="1" kern="1200" dirty="0">
                          <a:solidFill>
                            <a:schemeClr val="dk1"/>
                          </a:solidFill>
                          <a:effectLst/>
                          <a:latin typeface="+mn-lt"/>
                          <a:ea typeface="+mn-ea"/>
                          <a:cs typeface="+mn-cs"/>
                        </a:rPr>
                        <a:t>oppure </a:t>
                      </a:r>
                      <a:r>
                        <a:rPr lang="it-IT" sz="1600" kern="1200" dirty="0">
                          <a:solidFill>
                            <a:schemeClr val="dk1"/>
                          </a:solidFill>
                          <a:effectLst/>
                          <a:latin typeface="+mn-lt"/>
                          <a:ea typeface="+mn-ea"/>
                          <a:cs typeface="+mn-cs"/>
                        </a:rPr>
                        <a:t>“Certificato di Competenze” relativo al primo triennio del percorso di studi di cui al d. lgs. N. 61 del 2017- con promozione alla IV – da cui emerga il raggiungimento delle abilitò, conoscenze e competenze minime necessarie per il superamento del predetto periodo di istruzione unitamente a </a:t>
                      </a:r>
                      <a:r>
                        <a:rPr lang="it-IT" sz="1600" b="1" kern="1200" dirty="0">
                          <a:solidFill>
                            <a:schemeClr val="dk1"/>
                          </a:solidFill>
                          <a:effectLst/>
                          <a:latin typeface="+mn-lt"/>
                          <a:ea typeface="+mn-ea"/>
                          <a:cs typeface="+mn-cs"/>
                        </a:rPr>
                        <a:t>Certificazione internazionale di alfabetizzazione digitale</a:t>
                      </a:r>
                      <a:r>
                        <a:rPr lang="it-IT" sz="1600" kern="1200" dirty="0">
                          <a:solidFill>
                            <a:schemeClr val="dk1"/>
                          </a:solidFill>
                          <a:effectLst/>
                          <a:latin typeface="+mn-lt"/>
                          <a:ea typeface="+mn-ea"/>
                          <a:cs typeface="+mn-cs"/>
                        </a:rPr>
                        <a:t> e </a:t>
                      </a:r>
                      <a:r>
                        <a:rPr lang="it-IT" sz="1600" b="1" kern="1200" dirty="0">
                          <a:solidFill>
                            <a:schemeClr val="dk1"/>
                          </a:solidFill>
                          <a:effectLst/>
                          <a:latin typeface="+mn-lt"/>
                          <a:ea typeface="+mn-ea"/>
                          <a:cs typeface="+mn-cs"/>
                        </a:rPr>
                        <a:t>Certificazione di competenze socio-assistenziali</a:t>
                      </a:r>
                      <a:endParaRPr lang="it-IT" sz="1600" dirty="0">
                        <a:latin typeface="+mn-lt"/>
                      </a:endParaRPr>
                    </a:p>
                  </a:txBody>
                  <a:tcPr anchor="ctr"/>
                </a:tc>
                <a:extLst>
                  <a:ext uri="{0D108BD9-81ED-4DB2-BD59-A6C34878D82A}">
                    <a16:rowId xmlns:a16="http://schemas.microsoft.com/office/drawing/2014/main" val="3625991115"/>
                  </a:ext>
                </a:extLst>
              </a:tr>
              <a:tr h="561726">
                <a:tc>
                  <a:txBody>
                    <a:bodyPr/>
                    <a:lstStyle/>
                    <a:p>
                      <a:pPr algn="l"/>
                      <a:r>
                        <a:rPr lang="it-IT" sz="1600" kern="1200" dirty="0">
                          <a:solidFill>
                            <a:schemeClr val="dk1"/>
                          </a:solidFill>
                          <a:effectLst/>
                          <a:latin typeface="+mn-lt"/>
                          <a:ea typeface="+mn-ea"/>
                          <a:cs typeface="+mn-cs"/>
                        </a:rPr>
                        <a:t>Operatore Servizi Agrari</a:t>
                      </a:r>
                      <a:endParaRPr lang="it-IT" sz="1600" dirty="0">
                        <a:latin typeface="+mn-lt"/>
                      </a:endParaRPr>
                    </a:p>
                  </a:txBody>
                  <a:tcPr anchor="ctr"/>
                </a:tc>
                <a:tc>
                  <a:txBody>
                    <a:bodyPr/>
                    <a:lstStyle/>
                    <a:p>
                      <a:r>
                        <a:rPr lang="it-IT" sz="1600" kern="1200" dirty="0">
                          <a:solidFill>
                            <a:schemeClr val="dk1"/>
                          </a:solidFill>
                          <a:effectLst/>
                          <a:latin typeface="+mn-lt"/>
                          <a:ea typeface="+mn-ea"/>
                          <a:cs typeface="+mn-cs"/>
                        </a:rPr>
                        <a:t>Attestato di qualifica Professionale di:</a:t>
                      </a:r>
                    </a:p>
                    <a:p>
                      <a:r>
                        <a:rPr lang="it-IT" sz="1600" kern="1200" dirty="0">
                          <a:solidFill>
                            <a:schemeClr val="dk1"/>
                          </a:solidFill>
                          <a:effectLst/>
                          <a:latin typeface="+mn-lt"/>
                          <a:ea typeface="+mn-ea"/>
                          <a:cs typeface="+mn-cs"/>
                        </a:rPr>
                        <a:t>Operatore Agrituristico </a:t>
                      </a:r>
                    </a:p>
                    <a:p>
                      <a:r>
                        <a:rPr lang="it-IT" sz="1600" kern="1200" dirty="0">
                          <a:solidFill>
                            <a:schemeClr val="dk1"/>
                          </a:solidFill>
                          <a:effectLst/>
                          <a:latin typeface="+mn-lt"/>
                          <a:ea typeface="+mn-ea"/>
                          <a:cs typeface="+mn-cs"/>
                        </a:rPr>
                        <a:t>Operatore Agro Industriale  </a:t>
                      </a:r>
                    </a:p>
                    <a:p>
                      <a:r>
                        <a:rPr lang="it-IT" sz="1600" kern="1200" dirty="0">
                          <a:solidFill>
                            <a:schemeClr val="dk1"/>
                          </a:solidFill>
                          <a:effectLst/>
                          <a:latin typeface="+mn-lt"/>
                          <a:ea typeface="+mn-ea"/>
                          <a:cs typeface="+mn-cs"/>
                        </a:rPr>
                        <a:t>Operatore Agro-ambientale  </a:t>
                      </a:r>
                    </a:p>
                    <a:p>
                      <a:r>
                        <a:rPr lang="it-IT" sz="1600" kern="1200" dirty="0">
                          <a:solidFill>
                            <a:schemeClr val="dk1"/>
                          </a:solidFill>
                          <a:effectLst/>
                          <a:latin typeface="+mn-lt"/>
                          <a:ea typeface="+mn-ea"/>
                          <a:cs typeface="+mn-cs"/>
                        </a:rPr>
                        <a:t>Operatore Agro-alimentare</a:t>
                      </a:r>
                    </a:p>
                    <a:p>
                      <a:r>
                        <a:rPr lang="it-IT" sz="1600" kern="1200" dirty="0">
                          <a:solidFill>
                            <a:schemeClr val="dk1"/>
                          </a:solidFill>
                          <a:effectLst/>
                          <a:latin typeface="+mn-lt"/>
                          <a:ea typeface="+mn-ea"/>
                          <a:cs typeface="+mn-cs"/>
                        </a:rPr>
                        <a:t> </a:t>
                      </a:r>
                      <a:r>
                        <a:rPr lang="it-IT" sz="1600" b="1" kern="1200" dirty="0">
                          <a:solidFill>
                            <a:schemeClr val="dk1"/>
                          </a:solidFill>
                          <a:effectLst/>
                          <a:latin typeface="+mn-lt"/>
                          <a:ea typeface="+mn-ea"/>
                          <a:cs typeface="+mn-cs"/>
                        </a:rPr>
                        <a:t>Certificazione Internazionale di alfabetizzazione digitale</a:t>
                      </a:r>
                      <a:endParaRPr lang="it-IT" sz="1600" dirty="0">
                        <a:latin typeface="+mn-lt"/>
                      </a:endParaRPr>
                    </a:p>
                  </a:txBody>
                  <a:tcPr anchor="ctr"/>
                </a:tc>
                <a:extLst>
                  <a:ext uri="{0D108BD9-81ED-4DB2-BD59-A6C34878D82A}">
                    <a16:rowId xmlns:a16="http://schemas.microsoft.com/office/drawing/2014/main" val="3503820800"/>
                  </a:ext>
                </a:extLst>
              </a:tr>
            </a:tbl>
          </a:graphicData>
        </a:graphic>
      </p:graphicFrame>
    </p:spTree>
    <p:extLst>
      <p:ext uri="{BB962C8B-B14F-4D97-AF65-F5344CB8AC3E}">
        <p14:creationId xmlns:p14="http://schemas.microsoft.com/office/powerpoint/2010/main" val="133974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5130" y="16137"/>
            <a:ext cx="1384126" cy="778571"/>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416" y="0"/>
            <a:ext cx="1393552" cy="915785"/>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907165" y="6292023"/>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4</a:t>
            </a:r>
          </a:p>
        </p:txBody>
      </p:sp>
      <p:graphicFrame>
        <p:nvGraphicFramePr>
          <p:cNvPr id="2" name="Tabella 1">
            <a:extLst>
              <a:ext uri="{FF2B5EF4-FFF2-40B4-BE49-F238E27FC236}">
                <a16:creationId xmlns:a16="http://schemas.microsoft.com/office/drawing/2014/main" id="{5156F68B-50B2-1E3B-1978-510ACE60D4D1}"/>
              </a:ext>
            </a:extLst>
          </p:cNvPr>
          <p:cNvGraphicFramePr>
            <a:graphicFrameLocks noGrp="1"/>
          </p:cNvGraphicFramePr>
          <p:nvPr>
            <p:extLst>
              <p:ext uri="{D42A27DB-BD31-4B8C-83A1-F6EECF244321}">
                <p14:modId xmlns:p14="http://schemas.microsoft.com/office/powerpoint/2010/main" val="506195651"/>
              </p:ext>
            </p:extLst>
          </p:nvPr>
        </p:nvGraphicFramePr>
        <p:xfrm>
          <a:off x="329206" y="1164991"/>
          <a:ext cx="11240762" cy="4528018"/>
        </p:xfrm>
        <a:graphic>
          <a:graphicData uri="http://schemas.openxmlformats.org/drawingml/2006/table">
            <a:tbl>
              <a:tblPr firstRow="1" bandRow="1">
                <a:tableStyleId>{7DF18680-E054-41AD-8BC1-D1AEF772440D}</a:tableStyleId>
              </a:tblPr>
              <a:tblGrid>
                <a:gridCol w="1789356">
                  <a:extLst>
                    <a:ext uri="{9D8B030D-6E8A-4147-A177-3AD203B41FA5}">
                      <a16:colId xmlns:a16="http://schemas.microsoft.com/office/drawing/2014/main" val="783356882"/>
                    </a:ext>
                  </a:extLst>
                </a:gridCol>
                <a:gridCol w="9451406">
                  <a:extLst>
                    <a:ext uri="{9D8B030D-6E8A-4147-A177-3AD203B41FA5}">
                      <a16:colId xmlns:a16="http://schemas.microsoft.com/office/drawing/2014/main" val="170082782"/>
                    </a:ext>
                  </a:extLst>
                </a:gridCol>
              </a:tblGrid>
              <a:tr h="352116">
                <a:tc>
                  <a:txBody>
                    <a:bodyPr/>
                    <a:lstStyle/>
                    <a:p>
                      <a:pPr algn="ctr">
                        <a:lnSpc>
                          <a:spcPct val="115000"/>
                        </a:lnSpc>
                        <a:spcAft>
                          <a:spcPts val="1000"/>
                        </a:spcAft>
                      </a:pPr>
                      <a:r>
                        <a:rPr lang="it-IT" sz="1600" b="1" dirty="0">
                          <a:effectLst/>
                          <a:latin typeface="+mn-lt"/>
                          <a:ea typeface="Calibri" panose="020F0502020204030204" pitchFamily="34" charset="0"/>
                          <a:cs typeface="Times New Roman" panose="02020603050405020304" pitchFamily="18" charset="0"/>
                        </a:rPr>
                        <a:t>PROFILO</a:t>
                      </a:r>
                      <a:endParaRPr lang="it-IT"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it-IT" sz="1600" b="1" dirty="0">
                          <a:effectLst/>
                          <a:latin typeface="+mn-lt"/>
                          <a:ea typeface="Calibri" panose="020F0502020204030204" pitchFamily="34" charset="0"/>
                          <a:cs typeface="Times New Roman" panose="02020603050405020304" pitchFamily="18" charset="0"/>
                        </a:rPr>
                        <a:t>TITOLO DI STUDIO RICHIESTO</a:t>
                      </a:r>
                      <a:endParaRPr lang="it-IT"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5322947"/>
                  </a:ext>
                </a:extLst>
              </a:tr>
              <a:tr h="561726">
                <a:tc>
                  <a:txBody>
                    <a:bodyPr/>
                    <a:lstStyle/>
                    <a:p>
                      <a:pPr>
                        <a:lnSpc>
                          <a:spcPct val="115000"/>
                        </a:lnSpc>
                        <a:spcAft>
                          <a:spcPts val="1000"/>
                        </a:spcAft>
                      </a:pPr>
                      <a:r>
                        <a:rPr lang="it-IT" sz="1600">
                          <a:effectLst/>
                          <a:latin typeface="+mn-lt"/>
                          <a:ea typeface="Calibri" panose="020F0502020204030204" pitchFamily="34" charset="0"/>
                          <a:cs typeface="Times New Roman" panose="02020603050405020304" pitchFamily="18" charset="0"/>
                        </a:rPr>
                        <a:t>Assistente Amministrativo</a:t>
                      </a:r>
                    </a:p>
                  </a:txBody>
                  <a:tcPr marL="68580" marR="68580" marT="0" marB="0" anchor="ctr"/>
                </a:tc>
                <a:tc>
                  <a:txBody>
                    <a:bodyPr/>
                    <a:lstStyle/>
                    <a:p>
                      <a:pPr algn="just">
                        <a:lnSpc>
                          <a:spcPct val="115000"/>
                        </a:lnSpc>
                        <a:spcAft>
                          <a:spcPts val="1000"/>
                        </a:spcAft>
                      </a:pPr>
                      <a:r>
                        <a:rPr lang="it-IT" sz="1600" dirty="0">
                          <a:effectLst/>
                          <a:latin typeface="+mn-lt"/>
                          <a:ea typeface="Calibri" panose="020F0502020204030204" pitchFamily="34" charset="0"/>
                          <a:cs typeface="Times New Roman" panose="02020603050405020304" pitchFamily="18" charset="0"/>
                        </a:rPr>
                        <a:t>Diploma di Scuola Secondaria di Secondo grado e </a:t>
                      </a:r>
                      <a:r>
                        <a:rPr lang="it-IT" sz="1600" b="1" dirty="0">
                          <a:effectLst/>
                          <a:latin typeface="+mn-lt"/>
                          <a:ea typeface="Calibri" panose="020F0502020204030204" pitchFamily="34" charset="0"/>
                          <a:cs typeface="Times New Roman" panose="02020603050405020304" pitchFamily="18" charset="0"/>
                        </a:rPr>
                        <a:t>Certificazione internazionale di alfabetizzazione digitale</a:t>
                      </a:r>
                      <a:endParaRPr lang="it-IT"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7348797"/>
                  </a:ext>
                </a:extLst>
              </a:tr>
              <a:tr h="561726">
                <a:tc>
                  <a:txBody>
                    <a:bodyPr/>
                    <a:lstStyle/>
                    <a:p>
                      <a:pPr>
                        <a:lnSpc>
                          <a:spcPct val="115000"/>
                        </a:lnSpc>
                        <a:spcAft>
                          <a:spcPts val="1000"/>
                        </a:spcAft>
                      </a:pPr>
                      <a:r>
                        <a:rPr lang="it-IT" sz="1600">
                          <a:effectLst/>
                          <a:latin typeface="+mn-lt"/>
                          <a:ea typeface="Calibri" panose="020F0502020204030204" pitchFamily="34" charset="0"/>
                          <a:cs typeface="Times New Roman" panose="02020603050405020304" pitchFamily="18" charset="0"/>
                        </a:rPr>
                        <a:t>Assistente Tecnico</a:t>
                      </a:r>
                    </a:p>
                  </a:txBody>
                  <a:tcPr marL="68580" marR="68580" marT="0" marB="0" anchor="ctr"/>
                </a:tc>
                <a:tc>
                  <a:txBody>
                    <a:bodyPr/>
                    <a:lstStyle/>
                    <a:p>
                      <a:pPr algn="just">
                        <a:lnSpc>
                          <a:spcPct val="115000"/>
                        </a:lnSpc>
                        <a:spcAft>
                          <a:spcPts val="0"/>
                        </a:spcAft>
                      </a:pPr>
                      <a:r>
                        <a:rPr lang="it-IT" sz="1600" dirty="0">
                          <a:effectLst/>
                          <a:latin typeface="+mn-lt"/>
                          <a:ea typeface="Calibri" panose="020F0502020204030204" pitchFamily="34" charset="0"/>
                          <a:cs typeface="Times New Roman" panose="02020603050405020304" pitchFamily="18" charset="0"/>
                        </a:rPr>
                        <a:t>Diploma di scuola secondaria di secondo grado corrispondente allo specifico settore professionale e </a:t>
                      </a:r>
                      <a:r>
                        <a:rPr lang="it-IT" sz="1600" b="1" dirty="0">
                          <a:effectLst/>
                          <a:latin typeface="+mn-lt"/>
                          <a:ea typeface="Calibri" panose="020F0502020204030204" pitchFamily="34" charset="0"/>
                          <a:cs typeface="Times New Roman" panose="02020603050405020304" pitchFamily="18" charset="0"/>
                        </a:rPr>
                        <a:t>Certificazione internazionale di alfabetizzazione digitale</a:t>
                      </a:r>
                      <a:endParaRPr lang="it-IT" sz="16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it-IT" sz="1600" dirty="0">
                          <a:effectLst/>
                          <a:latin typeface="+mn-lt"/>
                          <a:ea typeface="Calibri" panose="020F0502020204030204" pitchFamily="34" charset="0"/>
                          <a:cs typeface="Times New Roman" panose="02020603050405020304" pitchFamily="18" charset="0"/>
                        </a:rPr>
                        <a:t>Le specificità sono quelle definite, limitatamente ai diplomi di maturità, dalla tabella di corrispondenza titoli – laboratori vigente entro il termine  di presentazione della domanda</a:t>
                      </a:r>
                    </a:p>
                  </a:txBody>
                  <a:tcPr marL="68580" marR="68580" marT="0" marB="0" anchor="ctr"/>
                </a:tc>
                <a:extLst>
                  <a:ext uri="{0D108BD9-81ED-4DB2-BD59-A6C34878D82A}">
                    <a16:rowId xmlns:a16="http://schemas.microsoft.com/office/drawing/2014/main" val="3625991115"/>
                  </a:ext>
                </a:extLst>
              </a:tr>
              <a:tr h="561726">
                <a:tc>
                  <a:txBody>
                    <a:bodyPr/>
                    <a:lstStyle/>
                    <a:p>
                      <a:pPr>
                        <a:lnSpc>
                          <a:spcPct val="115000"/>
                        </a:lnSpc>
                        <a:spcAft>
                          <a:spcPts val="1000"/>
                        </a:spcAft>
                      </a:pPr>
                      <a:r>
                        <a:rPr lang="it-IT" sz="1600">
                          <a:effectLst/>
                          <a:latin typeface="+mn-lt"/>
                          <a:ea typeface="Calibri" panose="020F0502020204030204" pitchFamily="34" charset="0"/>
                          <a:cs typeface="Times New Roman" panose="02020603050405020304" pitchFamily="18" charset="0"/>
                        </a:rPr>
                        <a:t>Cuoco</a:t>
                      </a:r>
                    </a:p>
                  </a:txBody>
                  <a:tcPr marL="68580" marR="68580" marT="0" marB="0" anchor="ctr"/>
                </a:tc>
                <a:tc>
                  <a:txBody>
                    <a:bodyPr/>
                    <a:lstStyle/>
                    <a:p>
                      <a:pPr algn="just">
                        <a:lnSpc>
                          <a:spcPct val="115000"/>
                        </a:lnSpc>
                        <a:spcAft>
                          <a:spcPts val="0"/>
                        </a:spcAft>
                      </a:pPr>
                      <a:r>
                        <a:rPr lang="it-IT" sz="1600" dirty="0">
                          <a:effectLst/>
                          <a:latin typeface="+mn-lt"/>
                          <a:ea typeface="Calibri" panose="020F0502020204030204" pitchFamily="34" charset="0"/>
                          <a:cs typeface="Times New Roman" panose="02020603050405020304" pitchFamily="18" charset="0"/>
                        </a:rPr>
                        <a:t>Diploma di scuola secondaria di secondo grado con qualifica di Tecnico dei servizi di ristorazione, settore cucina  </a:t>
                      </a:r>
                    </a:p>
                    <a:p>
                      <a:pPr algn="just">
                        <a:lnSpc>
                          <a:spcPct val="115000"/>
                        </a:lnSpc>
                        <a:spcAft>
                          <a:spcPts val="0"/>
                        </a:spcAft>
                      </a:pPr>
                      <a:r>
                        <a:rPr lang="it-IT" sz="1600" dirty="0">
                          <a:effectLst/>
                          <a:latin typeface="+mn-lt"/>
                          <a:ea typeface="Calibri" panose="020F0502020204030204" pitchFamily="34" charset="0"/>
                          <a:cs typeface="Times New Roman" panose="02020603050405020304" pitchFamily="18" charset="0"/>
                        </a:rPr>
                        <a:t>o</a:t>
                      </a:r>
                    </a:p>
                    <a:p>
                      <a:pPr algn="just">
                        <a:lnSpc>
                          <a:spcPct val="115000"/>
                        </a:lnSpc>
                        <a:spcAft>
                          <a:spcPts val="0"/>
                        </a:spcAft>
                      </a:pPr>
                      <a:r>
                        <a:rPr lang="it-IT" sz="1600" dirty="0">
                          <a:effectLst/>
                          <a:latin typeface="+mn-lt"/>
                          <a:ea typeface="Calibri" panose="020F0502020204030204" pitchFamily="34" charset="0"/>
                          <a:cs typeface="Times New Roman" panose="02020603050405020304" pitchFamily="18" charset="0"/>
                        </a:rPr>
                        <a:t>Diploma di Scuola secondaria di secondo grado rilasciato dagli Istituti professionali per l’indirizzo “ Servizi per enogastronomia e ospitalità alberghiera “ articolazione “ Enogastronomia “ e </a:t>
                      </a:r>
                      <a:r>
                        <a:rPr lang="it-IT" sz="1600" b="1" dirty="0">
                          <a:effectLst/>
                          <a:latin typeface="+mn-lt"/>
                          <a:ea typeface="Calibri" panose="020F0502020204030204" pitchFamily="34" charset="0"/>
                          <a:cs typeface="Times New Roman" panose="02020603050405020304" pitchFamily="18" charset="0"/>
                        </a:rPr>
                        <a:t>Certificazione internazionale di alfabetizzazione digitale</a:t>
                      </a:r>
                      <a:endParaRPr lang="it-IT"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3820800"/>
                  </a:ext>
                </a:extLst>
              </a:tr>
              <a:tr h="561726">
                <a:tc>
                  <a:txBody>
                    <a:bodyPr/>
                    <a:lstStyle/>
                    <a:p>
                      <a:pPr>
                        <a:lnSpc>
                          <a:spcPct val="115000"/>
                        </a:lnSpc>
                        <a:spcAft>
                          <a:spcPts val="1000"/>
                        </a:spcAft>
                      </a:pPr>
                      <a:r>
                        <a:rPr lang="it-IT" sz="1600">
                          <a:effectLst/>
                          <a:latin typeface="+mn-lt"/>
                          <a:ea typeface="Calibri" panose="020F0502020204030204" pitchFamily="34" charset="0"/>
                          <a:cs typeface="Times New Roman" panose="02020603050405020304" pitchFamily="18" charset="0"/>
                        </a:rPr>
                        <a:t>Guardarobiere</a:t>
                      </a:r>
                    </a:p>
                  </a:txBody>
                  <a:tcPr marL="68580" marR="68580" marT="0" marB="0" anchor="ctr"/>
                </a:tc>
                <a:tc>
                  <a:txBody>
                    <a:bodyPr/>
                    <a:lstStyle/>
                    <a:p>
                      <a:pPr algn="just">
                        <a:lnSpc>
                          <a:spcPct val="115000"/>
                        </a:lnSpc>
                        <a:spcAft>
                          <a:spcPts val="1000"/>
                        </a:spcAft>
                      </a:pPr>
                      <a:r>
                        <a:rPr lang="it-IT" sz="1600" dirty="0">
                          <a:effectLst/>
                          <a:latin typeface="+mn-lt"/>
                          <a:ea typeface="Calibri" panose="020F0502020204030204" pitchFamily="34" charset="0"/>
                          <a:cs typeface="Times New Roman" panose="02020603050405020304" pitchFamily="18" charset="0"/>
                        </a:rPr>
                        <a:t>Diploma di qualifica professionale di operatore di moda o Diploma di scuola secondaria di Secondo grado  “Sistema  Moda“ e </a:t>
                      </a:r>
                      <a:r>
                        <a:rPr lang="it-IT" sz="1600" b="1" dirty="0">
                          <a:effectLst/>
                          <a:latin typeface="+mn-lt"/>
                          <a:ea typeface="Calibri" panose="020F0502020204030204" pitchFamily="34" charset="0"/>
                          <a:cs typeface="Times New Roman" panose="02020603050405020304" pitchFamily="18" charset="0"/>
                        </a:rPr>
                        <a:t>Certificazione Internazionale di alfabetizzazione digitale</a:t>
                      </a:r>
                      <a:r>
                        <a:rPr lang="it-IT" sz="1600" dirty="0">
                          <a:effectLst/>
                          <a:latin typeface="+mn-lt"/>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1770543358"/>
                  </a:ext>
                </a:extLst>
              </a:tr>
              <a:tr h="561726">
                <a:tc>
                  <a:txBody>
                    <a:bodyPr/>
                    <a:lstStyle/>
                    <a:p>
                      <a:pPr>
                        <a:lnSpc>
                          <a:spcPct val="115000"/>
                        </a:lnSpc>
                        <a:spcAft>
                          <a:spcPts val="1000"/>
                        </a:spcAft>
                      </a:pPr>
                      <a:r>
                        <a:rPr lang="it-IT" sz="1600">
                          <a:effectLst/>
                          <a:latin typeface="+mn-lt"/>
                          <a:ea typeface="Calibri" panose="020F0502020204030204" pitchFamily="34" charset="0"/>
                          <a:cs typeface="Times New Roman" panose="02020603050405020304" pitchFamily="18" charset="0"/>
                        </a:rPr>
                        <a:t>Infermiere</a:t>
                      </a:r>
                    </a:p>
                  </a:txBody>
                  <a:tcPr marL="68580" marR="68580" marT="0" marB="0" anchor="ctr"/>
                </a:tc>
                <a:tc>
                  <a:txBody>
                    <a:bodyPr/>
                    <a:lstStyle/>
                    <a:p>
                      <a:pPr algn="just">
                        <a:lnSpc>
                          <a:spcPct val="115000"/>
                        </a:lnSpc>
                        <a:spcAft>
                          <a:spcPts val="1000"/>
                        </a:spcAft>
                      </a:pPr>
                      <a:r>
                        <a:rPr lang="it-IT" sz="1600" dirty="0">
                          <a:effectLst/>
                          <a:latin typeface="+mn-lt"/>
                          <a:ea typeface="Calibri" panose="020F0502020204030204" pitchFamily="34" charset="0"/>
                          <a:cs typeface="Times New Roman" panose="02020603050405020304" pitchFamily="18" charset="0"/>
                        </a:rPr>
                        <a:t>Laurea in Scienze Infermieristiche  o altro titolo ritenuto valido dalla vigente normativa per l’esercizio della professione di Infermiere e </a:t>
                      </a:r>
                      <a:r>
                        <a:rPr lang="it-IT" sz="1600" b="1" dirty="0">
                          <a:effectLst/>
                          <a:latin typeface="+mn-lt"/>
                          <a:ea typeface="Calibri" panose="020F0502020204030204" pitchFamily="34" charset="0"/>
                          <a:cs typeface="Times New Roman" panose="02020603050405020304" pitchFamily="18" charset="0"/>
                        </a:rPr>
                        <a:t>Certificazione internazionale di alfabetizzazione digitale</a:t>
                      </a:r>
                      <a:endParaRPr lang="it-IT"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6071039"/>
                  </a:ext>
                </a:extLst>
              </a:tr>
            </a:tbl>
          </a:graphicData>
        </a:graphic>
      </p:graphicFrame>
    </p:spTree>
    <p:extLst>
      <p:ext uri="{BB962C8B-B14F-4D97-AF65-F5344CB8AC3E}">
        <p14:creationId xmlns:p14="http://schemas.microsoft.com/office/powerpoint/2010/main" val="156896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5130" y="16137"/>
            <a:ext cx="1384126" cy="778571"/>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416" y="0"/>
            <a:ext cx="1393552" cy="915785"/>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907165" y="6292023"/>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5</a:t>
            </a:r>
          </a:p>
        </p:txBody>
      </p:sp>
      <p:sp>
        <p:nvSpPr>
          <p:cNvPr id="3" name="Casella di testo 6">
            <a:extLst>
              <a:ext uri="{FF2B5EF4-FFF2-40B4-BE49-F238E27FC236}">
                <a16:creationId xmlns:a16="http://schemas.microsoft.com/office/drawing/2014/main" id="{547C4722-60CD-4FB9-1D6D-A04D8C6AD3B1}"/>
              </a:ext>
            </a:extLst>
          </p:cNvPr>
          <p:cNvSpPr txBox="1"/>
          <p:nvPr/>
        </p:nvSpPr>
        <p:spPr>
          <a:xfrm>
            <a:off x="425045" y="856101"/>
            <a:ext cx="11144923" cy="6001899"/>
          </a:xfrm>
          <a:prstGeom prst="rect">
            <a:avLst/>
          </a:prstGeom>
          <a:noFill/>
        </p:spPr>
        <p:txBody>
          <a:bodyPr wrap="square" rtlCol="0">
            <a:spAutoFit/>
          </a:bodyPr>
          <a:lstStyle/>
          <a:p>
            <a:pPr algn="just">
              <a:lnSpc>
                <a:spcPct val="115000"/>
              </a:lnSpc>
              <a:spcAft>
                <a:spcPts val="1000"/>
              </a:spcAft>
            </a:pPr>
            <a:r>
              <a:rPr lang="it-IT" dirty="0">
                <a:effectLst/>
                <a:ea typeface="Calibri" panose="020F0502020204030204" pitchFamily="34" charset="0"/>
                <a:cs typeface="Times New Roman" panose="02020603050405020304" pitchFamily="18" charset="0"/>
              </a:rPr>
              <a:t>Ai sensi dell’art. 2 comma 6 per coloro che sono inseriti nelle graduatorie di circolo e di istituto di TERZA FASCIA vigenti nel triennio scolastico precedente, restano validi, ai fini dell’ammissione per il medesimo profilo professionale, i titoli di studio in base ai quali avevano conseguito a pieno titolo l’inserimento in tali graduatorie.</a:t>
            </a:r>
          </a:p>
          <a:p>
            <a:pPr algn="just">
              <a:lnSpc>
                <a:spcPct val="115000"/>
              </a:lnSpc>
              <a:spcAft>
                <a:spcPts val="1000"/>
              </a:spcAft>
            </a:pPr>
            <a:r>
              <a:rPr lang="it-IT" dirty="0">
                <a:effectLst/>
                <a:ea typeface="Calibri" panose="020F0502020204030204" pitchFamily="34" charset="0"/>
                <a:cs typeface="Times New Roman" panose="02020603050405020304" pitchFamily="18" charset="0"/>
              </a:rPr>
              <a:t>Ai sensi dell’art. 2 comma 7 hanno titolo all’inclusione nella terza fascia delle graduatorie di circolo e di istituto gli aspiranti che, fatto salvo quanto previsto dal comma 3, siano già inseriti nelle graduatorie provinciali permanenti di cui all’art. 554 del decreto legislativo 16 aprile 1994 n. 297, o negli elenchi provinciali ad esaurimento o nelle graduatorie provinciali ad esaurimento di Collaboratore Scolastico di cui al decreto ministeriale 19 aprile 2001, n. 75 e di cui al decreto ministeriale 24 marzo 2004, n. 35 corrispondenti al profilo richiesto</a:t>
            </a:r>
          </a:p>
          <a:p>
            <a:pPr algn="just">
              <a:lnSpc>
                <a:spcPct val="115000"/>
              </a:lnSpc>
              <a:spcAft>
                <a:spcPts val="1000"/>
              </a:spcAft>
            </a:pPr>
            <a:r>
              <a:rPr lang="it-IT" dirty="0">
                <a:effectLst/>
                <a:ea typeface="Calibri" panose="020F0502020204030204" pitchFamily="34" charset="0"/>
                <a:cs typeface="Times New Roman" panose="02020603050405020304" pitchFamily="18" charset="0"/>
              </a:rPr>
              <a:t>Ai sensi dell’art. 2 comma 9, hanno titolo, altresì, all’inclusione nella Terza Fascia delle graduatorie di circolo e di istituto gli aspiranti che abbiano prestato almeno 30 giorni di servizio, se prestati prima del 25 Luglio 2008, anche non continuativi, in posti corrispondenti al profilo professionale richiesto.</a:t>
            </a:r>
          </a:p>
          <a:p>
            <a:pPr algn="just">
              <a:lnSpc>
                <a:spcPct val="115000"/>
              </a:lnSpc>
              <a:spcAft>
                <a:spcPts val="1000"/>
              </a:spcAft>
            </a:pPr>
            <a:r>
              <a:rPr lang="it-IT" dirty="0">
                <a:effectLst/>
                <a:ea typeface="Calibri" panose="020F0502020204030204" pitchFamily="34" charset="0"/>
                <a:cs typeface="Times New Roman" panose="02020603050405020304" pitchFamily="18" charset="0"/>
              </a:rPr>
              <a:t>Si computa unicamente il servizio effettivo prestato in scuole statali con rapporto di impiego a tempo determinato direttamente con lo Stato o il servizio scolastico prestato con rapporto di impiego a tempo determinato, con esclusione del servizio prestato nelle istituzioni scolastiche della Regione Valle d’Aosta e delle province autonome di Trento e Bolzano, direttamente con gli Enti Locali i quali erano tenuti per legge a fornire, fino al 31 Dicembre 1999, alle scuole statali personale ATA.</a:t>
            </a:r>
          </a:p>
          <a:p>
            <a:pPr algn="just">
              <a:lnSpc>
                <a:spcPct val="115000"/>
              </a:lnSpc>
              <a:spcAft>
                <a:spcPts val="1000"/>
              </a:spcAft>
            </a:pPr>
            <a:endParaRPr lang="it-IT"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02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5130" y="16137"/>
            <a:ext cx="1384126" cy="778571"/>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416" y="0"/>
            <a:ext cx="1393552" cy="915785"/>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907165" y="6292023"/>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6</a:t>
            </a:r>
          </a:p>
        </p:txBody>
      </p:sp>
      <p:sp>
        <p:nvSpPr>
          <p:cNvPr id="3" name="Casella di testo 6">
            <a:extLst>
              <a:ext uri="{FF2B5EF4-FFF2-40B4-BE49-F238E27FC236}">
                <a16:creationId xmlns:a16="http://schemas.microsoft.com/office/drawing/2014/main" id="{547C4722-60CD-4FB9-1D6D-A04D8C6AD3B1}"/>
              </a:ext>
            </a:extLst>
          </p:cNvPr>
          <p:cNvSpPr txBox="1"/>
          <p:nvPr/>
        </p:nvSpPr>
        <p:spPr>
          <a:xfrm>
            <a:off x="425045" y="1060496"/>
            <a:ext cx="11144923" cy="5046253"/>
          </a:xfrm>
          <a:prstGeom prst="rect">
            <a:avLst/>
          </a:prstGeom>
          <a:noFill/>
        </p:spPr>
        <p:txBody>
          <a:bodyPr wrap="square" rtlCol="0">
            <a:spAutoFit/>
          </a:bodyPr>
          <a:lstStyle/>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Ai sensi dell’art. 5 comma 7 , le dichiarazioni concernenti i titoli di preferenza, in ogni caso, devono essere necessariamente riformulate dagli aspiranti che presentano domanda di inserimento o di conferma o di aggiornamento in quanto trattasi di situazioni soggette a scadenza che, se non riconfermate, si intendono non più possedute.</a:t>
            </a: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Ai sensi dell’art. 5 comma 13, nella domanda l’aspirante indica, ai fini dell’inclusione nelle graduatorie di circolo e di istituto di terza fascia, </a:t>
            </a:r>
            <a:r>
              <a:rPr lang="it-IT" sz="1800" b="1" dirty="0">
                <a:effectLst/>
                <a:ea typeface="Calibri" panose="020F0502020204030204" pitchFamily="34" charset="0"/>
                <a:cs typeface="Times New Roman" panose="02020603050405020304" pitchFamily="18" charset="0"/>
              </a:rPr>
              <a:t>sino ad un massimo 30 istituzioni scolastiche della medesima ed unica provincia per l’insieme dei profili professionali cui ha titolo.</a:t>
            </a:r>
            <a:r>
              <a:rPr lang="it-IT" sz="1800" dirty="0">
                <a:effectLst/>
                <a:ea typeface="Calibri" panose="020F0502020204030204" pitchFamily="34" charset="0"/>
                <a:cs typeface="Times New Roman" panose="02020603050405020304" pitchFamily="18" charset="0"/>
              </a:rPr>
              <a:t> Nel limite delle TRENTA istituzioni scolastiche, l’aspirante deve includere l’istituzione scolastica destinataria della domanda. In mancanza di indicazione delle 30 scuole, verrà attribuita come istituzione scolastica scelta ai fini dell’inclusione nelle graduatorie di circolo e di istituto di terza fascia, la sola istituzione scolastica destinataria della domanda.</a:t>
            </a: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Trattandosi di graduatorie triennali , l’indicazione delle 30 scuole deve essere fatta anche  per gli aspiranti già inclusi in graduatoria del precedente triennio e che presentano la sola domanda di conferma o aggiornamento.</a:t>
            </a:r>
          </a:p>
          <a:p>
            <a:pPr algn="just">
              <a:lnSpc>
                <a:spcPct val="115000"/>
              </a:lnSpc>
            </a:pPr>
            <a:r>
              <a:rPr lang="it-IT" sz="1800" dirty="0">
                <a:effectLst/>
                <a:ea typeface="Calibri" panose="020F0502020204030204" pitchFamily="34" charset="0"/>
                <a:cs typeface="Times New Roman" panose="02020603050405020304" pitchFamily="18" charset="0"/>
              </a:rPr>
              <a:t>Tutti i requisiti di accesso devono essere posseduti alla data di scadenza del termine di presentazione della domanda </a:t>
            </a:r>
          </a:p>
          <a:p>
            <a:pPr algn="just">
              <a:lnSpc>
                <a:spcPct val="115000"/>
              </a:lnSpc>
            </a:pPr>
            <a:r>
              <a:rPr lang="it-IT" sz="1800" b="1" dirty="0">
                <a:effectLst/>
                <a:ea typeface="Calibri" panose="020F0502020204030204" pitchFamily="34" charset="0"/>
                <a:cs typeface="Times New Roman" panose="02020603050405020304" pitchFamily="18" charset="0"/>
              </a:rPr>
              <a:t>(28 Giugno 2024)</a:t>
            </a:r>
          </a:p>
        </p:txBody>
      </p:sp>
    </p:spTree>
    <p:extLst>
      <p:ext uri="{BB962C8B-B14F-4D97-AF65-F5344CB8AC3E}">
        <p14:creationId xmlns:p14="http://schemas.microsoft.com/office/powerpoint/2010/main" val="91056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5130" y="16137"/>
            <a:ext cx="1384126" cy="778571"/>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416" y="0"/>
            <a:ext cx="1393552" cy="915785"/>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907165" y="6292023"/>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7</a:t>
            </a:r>
          </a:p>
        </p:txBody>
      </p:sp>
      <p:sp>
        <p:nvSpPr>
          <p:cNvPr id="3" name="Casella di testo 6">
            <a:extLst>
              <a:ext uri="{FF2B5EF4-FFF2-40B4-BE49-F238E27FC236}">
                <a16:creationId xmlns:a16="http://schemas.microsoft.com/office/drawing/2014/main" id="{547C4722-60CD-4FB9-1D6D-A04D8C6AD3B1}"/>
              </a:ext>
            </a:extLst>
          </p:cNvPr>
          <p:cNvSpPr txBox="1"/>
          <p:nvPr/>
        </p:nvSpPr>
        <p:spPr>
          <a:xfrm>
            <a:off x="425045" y="1194285"/>
            <a:ext cx="11144923" cy="4469429"/>
          </a:xfrm>
          <a:prstGeom prst="rect">
            <a:avLst/>
          </a:prstGeom>
          <a:noFill/>
        </p:spPr>
        <p:txBody>
          <a:bodyPr wrap="square" rtlCol="0">
            <a:spAutoFit/>
          </a:bodyPr>
          <a:lstStyle/>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Per quanto riguarda la </a:t>
            </a:r>
            <a:r>
              <a:rPr lang="it-IT" sz="1800" b="1" dirty="0">
                <a:effectLst/>
                <a:ea typeface="Calibri" panose="020F0502020204030204" pitchFamily="34" charset="0"/>
                <a:cs typeface="Times New Roman" panose="02020603050405020304" pitchFamily="18" charset="0"/>
              </a:rPr>
              <a:t>CERTIFICAZIONE  INTERNAZIONALE DI ALFABETIZZAZIONE DIGITALE (CIAD)</a:t>
            </a:r>
            <a:endParaRPr lang="it-IT"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Il Decreto di aggiornamento della terza fascia precisa che:</a:t>
            </a:r>
          </a:p>
          <a:p>
            <a:pPr marL="342900" lvl="0" indent="-342900" algn="just">
              <a:lnSpc>
                <a:spcPct val="115000"/>
              </a:lnSpc>
              <a:buFont typeface="Cambria" panose="02040503050406030204" pitchFamily="18" charset="0"/>
              <a:buChar char="-"/>
            </a:pPr>
            <a:r>
              <a:rPr lang="it-IT" sz="1800" dirty="0">
                <a:effectLst/>
                <a:ea typeface="Calibri" panose="020F0502020204030204" pitchFamily="34" charset="0"/>
                <a:cs typeface="Times New Roman" panose="02020603050405020304" pitchFamily="18" charset="0"/>
              </a:rPr>
              <a:t> I dipendenti inseriti nelle graduatorie di istituto di 3 fascia che non siano in possesso della certificazione internazionale di alfabetizzazione digitale , se prevista come requisito di accesso dal nuovo ordinamento </a:t>
            </a:r>
            <a:r>
              <a:rPr lang="it-IT" sz="1800" b="1" dirty="0">
                <a:effectLst/>
                <a:ea typeface="Calibri" panose="020F0502020204030204" pitchFamily="34" charset="0"/>
                <a:cs typeface="Times New Roman" panose="02020603050405020304" pitchFamily="18" charset="0"/>
              </a:rPr>
              <a:t>dovranno acquisirla entro il 30 Aprile 2025 decorso il quale essi decadono dalle graduatorie stesse</a:t>
            </a:r>
            <a:r>
              <a:rPr lang="it-IT" sz="1800" dirty="0">
                <a:effectLst/>
                <a:ea typeface="Calibri" panose="020F0502020204030204" pitchFamily="34" charset="0"/>
                <a:cs typeface="Times New Roman" panose="02020603050405020304" pitchFamily="18" charset="0"/>
              </a:rPr>
              <a:t>.</a:t>
            </a:r>
          </a:p>
          <a:p>
            <a:pPr marL="342900" lvl="0" indent="-342900" algn="just">
              <a:lnSpc>
                <a:spcPct val="115000"/>
              </a:lnSpc>
              <a:buFont typeface="Cambria" panose="02040503050406030204" pitchFamily="18" charset="0"/>
              <a:buChar char="-"/>
            </a:pPr>
            <a:r>
              <a:rPr lang="it-IT" sz="1800" dirty="0">
                <a:effectLst/>
                <a:ea typeface="Calibri" panose="020F0502020204030204" pitchFamily="34" charset="0"/>
                <a:cs typeface="Times New Roman" panose="02020603050405020304" pitchFamily="18" charset="0"/>
              </a:rPr>
              <a:t>Ai sensi dell’art. 5 comma 3 ter del decreto legge 30 dicembre 2023, n. 215, convertito con modificazioni dalla legge 23 febbraio 2024 n. 18 , il termine di un anno previsto dall’art. 59 comma 10 del CCNL 18 gennaio  2024 ai fini dell’acquisizione della certificazione internazionale di alfabetizzazione digitale si applica </a:t>
            </a:r>
            <a:r>
              <a:rPr lang="it-IT" sz="1800" b="1" dirty="0">
                <a:effectLst/>
                <a:ea typeface="Calibri" panose="020F0502020204030204" pitchFamily="34" charset="0"/>
                <a:cs typeface="Times New Roman" panose="02020603050405020304" pitchFamily="18" charset="0"/>
              </a:rPr>
              <a:t>anche ai casi di primo inserimento nelle graduatorie medesime.</a:t>
            </a:r>
            <a:endParaRPr lang="it-IT" sz="1800" dirty="0">
              <a:effectLst/>
              <a:ea typeface="Calibri" panose="020F0502020204030204" pitchFamily="34" charset="0"/>
              <a:cs typeface="Times New Roman" panose="02020603050405020304" pitchFamily="18" charset="0"/>
            </a:endParaRPr>
          </a:p>
          <a:p>
            <a:pPr marL="457200" algn="just">
              <a:lnSpc>
                <a:spcPct val="115000"/>
              </a:lnSpc>
            </a:pPr>
            <a:r>
              <a:rPr lang="it-IT" sz="1800" dirty="0">
                <a:effectLst/>
                <a:ea typeface="Calibri" panose="020F0502020204030204" pitchFamily="34" charset="0"/>
                <a:cs typeface="Times New Roman" panose="02020603050405020304" pitchFamily="18" charset="0"/>
              </a:rPr>
              <a:t> </a:t>
            </a:r>
          </a:p>
          <a:p>
            <a:pPr marL="360000" algn="just">
              <a:lnSpc>
                <a:spcPct val="115000"/>
              </a:lnSpc>
            </a:pPr>
            <a:r>
              <a:rPr lang="it-IT" sz="1800" dirty="0">
                <a:effectLst/>
                <a:ea typeface="Calibri" panose="020F0502020204030204" pitchFamily="34" charset="0"/>
                <a:cs typeface="Times New Roman" panose="02020603050405020304" pitchFamily="18" charset="0"/>
              </a:rPr>
              <a:t>Quindi l’anno di tempo per acquisire la Certificazione viene dato a tutti, primi inserimenti e aggiornamento.</a:t>
            </a:r>
          </a:p>
          <a:p>
            <a:pPr marL="360000" algn="just">
              <a:lnSpc>
                <a:spcPct val="115000"/>
              </a:lnSpc>
              <a:spcAft>
                <a:spcPts val="1000"/>
              </a:spcAft>
            </a:pPr>
            <a:r>
              <a:rPr lang="it-IT" sz="1800" dirty="0">
                <a:effectLst/>
                <a:ea typeface="Calibri" panose="020F0502020204030204" pitchFamily="34" charset="0"/>
                <a:cs typeface="Times New Roman" panose="02020603050405020304" pitchFamily="18" charset="0"/>
              </a:rPr>
              <a:t>Tutti potranno svolgere supplenze anche senza certificazione internazionale di alfabetizzazione digitale l’importante è conseguirla </a:t>
            </a:r>
            <a:r>
              <a:rPr lang="it-IT" sz="1800" b="1" dirty="0">
                <a:effectLst/>
                <a:ea typeface="Calibri" panose="020F0502020204030204" pitchFamily="34" charset="0"/>
                <a:cs typeface="Times New Roman" panose="02020603050405020304" pitchFamily="18" charset="0"/>
              </a:rPr>
              <a:t>entro il 30 Aprile 2025.</a:t>
            </a:r>
            <a:endParaRPr lang="it-IT"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097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5130" y="16137"/>
            <a:ext cx="1384126" cy="778571"/>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416" y="0"/>
            <a:ext cx="1393552" cy="915785"/>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907165" y="6292023"/>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8</a:t>
            </a:r>
          </a:p>
        </p:txBody>
      </p:sp>
      <p:sp>
        <p:nvSpPr>
          <p:cNvPr id="3" name="Casella di testo 6">
            <a:extLst>
              <a:ext uri="{FF2B5EF4-FFF2-40B4-BE49-F238E27FC236}">
                <a16:creationId xmlns:a16="http://schemas.microsoft.com/office/drawing/2014/main" id="{547C4722-60CD-4FB9-1D6D-A04D8C6AD3B1}"/>
              </a:ext>
            </a:extLst>
          </p:cNvPr>
          <p:cNvSpPr txBox="1"/>
          <p:nvPr/>
        </p:nvSpPr>
        <p:spPr>
          <a:xfrm>
            <a:off x="334703" y="1033726"/>
            <a:ext cx="11144923" cy="4984185"/>
          </a:xfrm>
          <a:prstGeom prst="rect">
            <a:avLst/>
          </a:prstGeom>
          <a:noFill/>
        </p:spPr>
        <p:txBody>
          <a:bodyPr wrap="square" rtlCol="0">
            <a:spAutoFit/>
          </a:bodyPr>
          <a:lstStyle/>
          <a:p>
            <a:pPr algn="ctr">
              <a:lnSpc>
                <a:spcPct val="115000"/>
              </a:lnSpc>
              <a:spcAft>
                <a:spcPts val="1000"/>
              </a:spcAft>
            </a:pPr>
            <a:r>
              <a:rPr lang="it-IT" sz="1800" b="1" dirty="0">
                <a:effectLst/>
                <a:ea typeface="Calibri" panose="020F0502020204030204" pitchFamily="34" charset="0"/>
                <a:cs typeface="Times New Roman" panose="02020603050405020304" pitchFamily="18" charset="0"/>
              </a:rPr>
              <a:t>TABELLE VALUTAZIONE TITOLI</a:t>
            </a:r>
            <a:endParaRPr lang="it-IT"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Rispetto al precedente triennio, il Decreto 89/2024 ha modificato le tabelle di valutazione dei titoli.</a:t>
            </a: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In particolare le certificazioni Informatiche diverse dalla Certificazione Internazionale di Alfabetizzazione Digitale costituente titolo di accesso al profilo, </a:t>
            </a:r>
            <a:r>
              <a:rPr lang="it-IT" sz="1800" b="1" dirty="0">
                <a:effectLst/>
                <a:ea typeface="Calibri" panose="020F0502020204030204" pitchFamily="34" charset="0"/>
                <a:cs typeface="Times New Roman" panose="02020603050405020304" pitchFamily="18" charset="0"/>
              </a:rPr>
              <a:t>vengono valutate per tutti i Profili Professionali  PUNTI 0,25. (Si valuta un solo titolo)</a:t>
            </a:r>
            <a:endParaRPr lang="it-IT"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Per le certificazioni informatiche già valutate in fase di domanda di inserimento, aggiornamento o conferma ai sensi del decreto ministeriale 3 marzo 2021 n. 50, triennio 2021/2023 non si procede a rivalutazione del punteggio.</a:t>
            </a: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In base a quanto previsto dall’Allegato A – ( Lettera A )</a:t>
            </a: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Il servizio militare di leva e i servizi sostitutivi assimilati per legge, </a:t>
            </a:r>
            <a:r>
              <a:rPr lang="it-IT" sz="1800" b="1" dirty="0">
                <a:effectLst/>
                <a:ea typeface="Calibri" panose="020F0502020204030204" pitchFamily="34" charset="0"/>
                <a:cs typeface="Times New Roman" panose="02020603050405020304" pitchFamily="18" charset="0"/>
              </a:rPr>
              <a:t>prestati in costanza di rapporto di impiego</a:t>
            </a:r>
            <a:r>
              <a:rPr lang="it-IT" sz="1800" dirty="0">
                <a:effectLst/>
                <a:ea typeface="Calibri" panose="020F0502020204030204" pitchFamily="34" charset="0"/>
                <a:cs typeface="Times New Roman" panose="02020603050405020304" pitchFamily="18" charset="0"/>
              </a:rPr>
              <a:t>, sono considerati servizio effettivo reso nella medesima qualifica.</a:t>
            </a: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Il servizio militare di leva e i servizi sostitutivi assimilati per legge, </a:t>
            </a:r>
            <a:r>
              <a:rPr lang="it-IT" sz="1800" b="1" dirty="0">
                <a:effectLst/>
                <a:ea typeface="Calibri" panose="020F0502020204030204" pitchFamily="34" charset="0"/>
                <a:cs typeface="Times New Roman" panose="02020603050405020304" pitchFamily="18" charset="0"/>
              </a:rPr>
              <a:t>prestati non in costanza di rapporto di impiego</a:t>
            </a:r>
            <a:r>
              <a:rPr lang="it-IT" sz="1800" dirty="0">
                <a:effectLst/>
                <a:ea typeface="Calibri" panose="020F0502020204030204" pitchFamily="34" charset="0"/>
                <a:cs typeface="Times New Roman" panose="02020603050405020304" pitchFamily="18" charset="0"/>
              </a:rPr>
              <a:t>, sono considerati come servizio reso alle dipendenze delle amministrazioni statali e come tale verrà valutato 0,05 per ogni mese o frazione superiore a 15 giorni.</a:t>
            </a:r>
          </a:p>
        </p:txBody>
      </p:sp>
    </p:spTree>
    <p:extLst>
      <p:ext uri="{BB962C8B-B14F-4D97-AF65-F5344CB8AC3E}">
        <p14:creationId xmlns:p14="http://schemas.microsoft.com/office/powerpoint/2010/main" val="345075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E8CA937-8F73-486E-6B66-B4A96559D7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5130" y="16137"/>
            <a:ext cx="1384126" cy="778571"/>
          </a:xfrm>
          <a:prstGeom prst="rect">
            <a:avLst/>
          </a:prstGeom>
        </p:spPr>
      </p:pic>
      <p:pic>
        <p:nvPicPr>
          <p:cNvPr id="14" name="Immagine 13">
            <a:extLst>
              <a:ext uri="{FF2B5EF4-FFF2-40B4-BE49-F238E27FC236}">
                <a16:creationId xmlns:a16="http://schemas.microsoft.com/office/drawing/2014/main" id="{9A173736-7AE8-3EF1-6AE7-544CA7C7C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416" y="0"/>
            <a:ext cx="1393552" cy="915785"/>
          </a:xfrm>
          <a:prstGeom prst="rect">
            <a:avLst/>
          </a:prstGeom>
        </p:spPr>
      </p:pic>
      <p:sp>
        <p:nvSpPr>
          <p:cNvPr id="15" name="Ovale 14">
            <a:extLst>
              <a:ext uri="{FF2B5EF4-FFF2-40B4-BE49-F238E27FC236}">
                <a16:creationId xmlns:a16="http://schemas.microsoft.com/office/drawing/2014/main" id="{94814E4D-9AD3-A384-3877-5246DBBBD891}"/>
              </a:ext>
              <a:ext uri="{C183D7F6-B498-43B3-948B-1728B52AA6E4}">
                <adec:decorative xmlns:adec="http://schemas.microsoft.com/office/drawing/2017/decorative" val="1"/>
              </a:ext>
            </a:extLst>
          </p:cNvPr>
          <p:cNvSpPr/>
          <p:nvPr/>
        </p:nvSpPr>
        <p:spPr>
          <a:xfrm>
            <a:off x="5907165" y="6292023"/>
            <a:ext cx="357879" cy="35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2200" b="1" dirty="0">
                <a:latin typeface="Segoe UI" panose="020B0502040204020203" pitchFamily="34" charset="0"/>
                <a:cs typeface="Segoe UI" panose="020B0502040204020203" pitchFamily="34" charset="0"/>
              </a:rPr>
              <a:t>9</a:t>
            </a:r>
          </a:p>
        </p:txBody>
      </p:sp>
      <p:sp>
        <p:nvSpPr>
          <p:cNvPr id="3" name="Casella di testo 6">
            <a:extLst>
              <a:ext uri="{FF2B5EF4-FFF2-40B4-BE49-F238E27FC236}">
                <a16:creationId xmlns:a16="http://schemas.microsoft.com/office/drawing/2014/main" id="{547C4722-60CD-4FB9-1D6D-A04D8C6AD3B1}"/>
              </a:ext>
            </a:extLst>
          </p:cNvPr>
          <p:cNvSpPr txBox="1"/>
          <p:nvPr/>
        </p:nvSpPr>
        <p:spPr>
          <a:xfrm>
            <a:off x="334703" y="1033726"/>
            <a:ext cx="11144923" cy="3197029"/>
          </a:xfrm>
          <a:prstGeom prst="rect">
            <a:avLst/>
          </a:prstGeom>
          <a:noFill/>
        </p:spPr>
        <p:txBody>
          <a:bodyPr wrap="square" rtlCol="0">
            <a:spAutoFit/>
          </a:bodyPr>
          <a:lstStyle/>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In base a quanto previsto dalla lettera F , “ Qualora il servizio sia stato prestato in scuole non statali paritarie, in scuole dell’infanzia non statali autorizzate, in scuole parificate, convenzionate, sussidiarie o sussidiate, in scuole di istruzione secondaria o artistica non statali pareggiate, legalmente riconosciute, </a:t>
            </a:r>
            <a:r>
              <a:rPr lang="it-IT" sz="1800" b="1" dirty="0">
                <a:effectLst/>
                <a:ea typeface="Calibri" panose="020F0502020204030204" pitchFamily="34" charset="0"/>
                <a:cs typeface="Times New Roman" panose="02020603050405020304" pitchFamily="18" charset="0"/>
              </a:rPr>
              <a:t>il punteggio assegnato al servizio è ridotto alla metà.</a:t>
            </a:r>
            <a:endParaRPr lang="it-IT"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it-IT" sz="1800" dirty="0">
                <a:effectLst/>
                <a:ea typeface="Calibri" panose="020F0502020204030204" pitchFamily="34" charset="0"/>
                <a:cs typeface="Times New Roman" panose="02020603050405020304" pitchFamily="18" charset="0"/>
              </a:rPr>
              <a:t>In base alla nota </a:t>
            </a:r>
            <a:r>
              <a:rPr lang="it-IT" sz="1800" dirty="0" err="1">
                <a:effectLst/>
                <a:ea typeface="Calibri" panose="020F0502020204030204" pitchFamily="34" charset="0"/>
                <a:cs typeface="Times New Roman" panose="02020603050405020304" pitchFamily="18" charset="0"/>
              </a:rPr>
              <a:t>M.Pi</a:t>
            </a:r>
            <a:r>
              <a:rPr lang="it-IT" sz="1800" dirty="0">
                <a:effectLst/>
                <a:ea typeface="Calibri" panose="020F0502020204030204" pitchFamily="34" charset="0"/>
                <a:cs typeface="Times New Roman" panose="02020603050405020304" pitchFamily="18" charset="0"/>
              </a:rPr>
              <a:t> n. 1293 del 22 Febbraio 2012 sono valutabili come servizio alle dirette dipendenze di amministrazioni statali ( 0,05 per ogni mese di servizio ) i servizi prestati presso</a:t>
            </a:r>
          </a:p>
          <a:p>
            <a:pPr marL="342900" lvl="0" indent="-342900" algn="just">
              <a:lnSpc>
                <a:spcPct val="115000"/>
              </a:lnSpc>
              <a:buFont typeface="Cambria" panose="02040503050406030204" pitchFamily="18" charset="0"/>
              <a:buChar char="-"/>
            </a:pPr>
            <a:r>
              <a:rPr lang="it-IT" sz="1800" dirty="0">
                <a:effectLst/>
                <a:ea typeface="Calibri" panose="020F0502020204030204" pitchFamily="34" charset="0"/>
                <a:cs typeface="Times New Roman" panose="02020603050405020304" pitchFamily="18" charset="0"/>
              </a:rPr>
              <a:t>Poste e Telecomunicazioni                  fino al 31/12/1993</a:t>
            </a:r>
          </a:p>
          <a:p>
            <a:pPr marL="342900" lvl="0" indent="-342900" algn="just">
              <a:lnSpc>
                <a:spcPct val="115000"/>
              </a:lnSpc>
              <a:buFont typeface="Cambria" panose="02040503050406030204" pitchFamily="18" charset="0"/>
              <a:buChar char="-"/>
            </a:pPr>
            <a:r>
              <a:rPr lang="it-IT" sz="1800" dirty="0">
                <a:effectLst/>
                <a:ea typeface="Calibri" panose="020F0502020204030204" pitchFamily="34" charset="0"/>
                <a:cs typeface="Times New Roman" panose="02020603050405020304" pitchFamily="18" charset="0"/>
              </a:rPr>
              <a:t>Ferrovie dello Stato                              fino al 13/06/1985</a:t>
            </a:r>
          </a:p>
          <a:p>
            <a:pPr marL="342900" lvl="0" indent="-342900" algn="just">
              <a:lnSpc>
                <a:spcPct val="115000"/>
              </a:lnSpc>
              <a:buFont typeface="Cambria" panose="02040503050406030204" pitchFamily="18" charset="0"/>
              <a:buChar char="-"/>
            </a:pPr>
            <a:r>
              <a:rPr lang="it-IT" sz="1800" dirty="0">
                <a:effectLst/>
                <a:ea typeface="Calibri" panose="020F0502020204030204" pitchFamily="34" charset="0"/>
                <a:cs typeface="Times New Roman" panose="02020603050405020304" pitchFamily="18" charset="0"/>
              </a:rPr>
              <a:t>Azienda di Stato  servizi Telefonici 	 fino al 13/12/1992</a:t>
            </a:r>
          </a:p>
        </p:txBody>
      </p:sp>
      <p:sp>
        <p:nvSpPr>
          <p:cNvPr id="4" name="CasellaDiTesto 3">
            <a:extLst>
              <a:ext uri="{FF2B5EF4-FFF2-40B4-BE49-F238E27FC236}">
                <a16:creationId xmlns:a16="http://schemas.microsoft.com/office/drawing/2014/main" id="{F995D679-337A-2A39-D4E9-FBDA49EF8369}"/>
              </a:ext>
            </a:extLst>
          </p:cNvPr>
          <p:cNvSpPr txBox="1"/>
          <p:nvPr/>
        </p:nvSpPr>
        <p:spPr>
          <a:xfrm>
            <a:off x="6586370" y="6304095"/>
            <a:ext cx="5300830" cy="342210"/>
          </a:xfrm>
          <a:prstGeom prst="rect">
            <a:avLst/>
          </a:prstGeom>
          <a:noFill/>
        </p:spPr>
        <p:txBody>
          <a:bodyPr wrap="square">
            <a:spAutoFit/>
          </a:bodyPr>
          <a:lstStyle/>
          <a:p>
            <a:pPr algn="r">
              <a:lnSpc>
                <a:spcPct val="115000"/>
              </a:lnSpc>
              <a:spcAft>
                <a:spcPts val="1000"/>
              </a:spcAft>
            </a:pPr>
            <a:r>
              <a:rPr lang="it-IT" sz="1500" b="1" dirty="0">
                <a:effectLst/>
                <a:latin typeface="Calibri" panose="020F0502020204030204" pitchFamily="34" charset="0"/>
                <a:ea typeface="Calibri" panose="020F0502020204030204" pitchFamily="34" charset="0"/>
                <a:cs typeface="Times New Roman" panose="02020603050405020304" pitchFamily="18" charset="0"/>
              </a:rPr>
              <a:t>A cura della Segreteria Generale, degli Uffici e dei Coordinatori</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0914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82_TF44781794_Win32" id="{874B7AEE-0FBC-4A4D-8698-A4F99D6A824F}" vid="{1F9B168D-EE59-4B5A-807C-FFDFBB4C623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della ricerca</Template>
  <TotalTime>35</TotalTime>
  <Words>1571</Words>
  <Application>Microsoft Office PowerPoint</Application>
  <PresentationFormat>Widescreen</PresentationFormat>
  <Paragraphs>83</Paragraphs>
  <Slides>9</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Calibri</vt:lpstr>
      <vt:lpstr>Calibri Light</vt:lpstr>
      <vt:lpstr>Cambria</vt:lpstr>
      <vt:lpstr>Segoe UI</vt:lpstr>
      <vt:lpstr>Tema di Office</vt:lpstr>
      <vt:lpstr>AGGIORNAMENTO GRADUATORIE TERZA FASCIA PERSONALE ATA  TRIENNIO 2024/2027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AGGIORNAMENTO GRADUATORIE TERZA FASCIA PERSONALE ATA  TRIENNIO 2024/2027</dc:title>
  <dc:creator>Silvestri</dc:creator>
  <cp:lastModifiedBy>Silvestri</cp:lastModifiedBy>
  <cp:revision>2</cp:revision>
  <dcterms:created xsi:type="dcterms:W3CDTF">2024-05-28T13:10:37Z</dcterms:created>
  <dcterms:modified xsi:type="dcterms:W3CDTF">2024-05-28T13:46:19Z</dcterms:modified>
</cp:coreProperties>
</file>